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ab0c3fdd24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ab0c3fdd24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ab0c3fdd2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ab0c3fdd2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ab0c3fdd24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ab0c3fdd24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paraphrase Aron Ra, this is when fish learned to salamander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ab0c3fdd24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ab0c3fdd24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ab0c3fdd24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ab0c3fdd24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ab0c3fdd2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ab0c3fdd2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ab0c3fdd24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ab0c3fdd24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ab0c3fdd24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ab0c3fdd24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ab0c3fdd24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ab0c3fdd24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54545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Late Devonian Extinction</a:t>
            </a:r>
            <a:endParaRPr/>
          </a:p>
          <a:p>
            <a:pPr indent="0" lvl="0" marL="0" rtl="0" algn="ctr">
              <a:spcBef>
                <a:spcPts val="0"/>
              </a:spcBef>
              <a:spcAft>
                <a:spcPts val="0"/>
              </a:spcAft>
              <a:buNone/>
            </a:pPr>
            <a:r>
              <a:rPr lang="en" sz="1700"/>
              <a:t>Ryan Olsen</a:t>
            </a:r>
            <a:endParaRPr sz="1700"/>
          </a:p>
          <a:p>
            <a:pPr indent="0" lvl="0" marL="0" rtl="0" algn="ctr">
              <a:spcBef>
                <a:spcPts val="0"/>
              </a:spcBef>
              <a:spcAft>
                <a:spcPts val="0"/>
              </a:spcAft>
              <a:buNone/>
            </a:pPr>
            <a:r>
              <a:rPr lang="en" sz="1700"/>
              <a:t>GO325 (Earth History)</a:t>
            </a:r>
            <a:endParaRPr sz="1700"/>
          </a:p>
          <a:p>
            <a:pPr indent="0" lvl="0" marL="0" rtl="0" algn="ctr">
              <a:spcBef>
                <a:spcPts val="0"/>
              </a:spcBef>
              <a:spcAft>
                <a:spcPts val="0"/>
              </a:spcAft>
              <a:buNone/>
            </a:pPr>
            <a:r>
              <a:rPr lang="en" sz="1700"/>
              <a:t>Fall, 2020 </a:t>
            </a:r>
            <a:endParaRPr sz="1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23" name="Google Shape;123;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None/>
            </a:pPr>
            <a:r>
              <a:rPr lang="en" sz="900"/>
              <a:t>Bond, D.P.G.,  Wignall, P.B., 2008. The role of sea-level change and marine anoxia in the Frasnian-Famennian (Late Devonian) mass extinction, European Urology, vol. 263 no. 3-4 , p.107 - 118.</a:t>
            </a:r>
            <a:endParaRPr sz="900"/>
          </a:p>
          <a:p>
            <a:pPr indent="-428625" lvl="0" marL="457200" rtl="0" algn="l">
              <a:spcBef>
                <a:spcPts val="1600"/>
              </a:spcBef>
              <a:spcAft>
                <a:spcPts val="0"/>
              </a:spcAft>
              <a:buNone/>
            </a:pPr>
            <a:r>
              <a:rPr lang="en" sz="900"/>
              <a:t>Bond, D.P.G., Wignall, P.B. and Racki, G., 2004. Extent and duration of marine anoxia during the Frasnian– Famennian (Late Devonian) mass extinction in Poland, Germany, Austria and France. Geological Magazine, vol. 141 no. 2. p. 173-193.</a:t>
            </a:r>
            <a:endParaRPr sz="900"/>
          </a:p>
          <a:p>
            <a:pPr indent="-457200" lvl="0" marL="457200" rtl="0" algn="l">
              <a:spcBef>
                <a:spcPts val="1600"/>
              </a:spcBef>
              <a:spcAft>
                <a:spcPts val="0"/>
              </a:spcAft>
              <a:buNone/>
            </a:pPr>
            <a:r>
              <a:rPr lang="en" sz="900"/>
              <a:t>Brezinski, D., Cecil, C. B., Skema, V. w., Kertis, C. A., 2009. Evidence for long-term climate change in Upper Devonian strata of the central Appalachians, Palaeogeography, Palaeoclimatology, Palaeoecology. 284:(3-4), 315-325.</a:t>
            </a:r>
            <a:endParaRPr sz="900"/>
          </a:p>
          <a:p>
            <a:pPr indent="-457200" lvl="0" marL="457200" rtl="0" algn="l">
              <a:spcBef>
                <a:spcPts val="1600"/>
              </a:spcBef>
              <a:spcAft>
                <a:spcPts val="0"/>
              </a:spcAft>
              <a:buNone/>
            </a:pPr>
            <a:r>
              <a:rPr lang="en" sz="900"/>
              <a:t>De Vleeschouwer, D., Da Silva, A. C., Sinnesael, M., Chen, D., Day, J.E., Whalen, M. T., Gou, Z., Claeys, P. 2017. Timing and pacing of the Late Devonian mass extinction event regulated by eccentricity and obliquity, Nature Communication. vol. 8, article 2268, p. 1-11</a:t>
            </a:r>
            <a:endParaRPr sz="900"/>
          </a:p>
          <a:p>
            <a:pPr indent="-457200" lvl="0" marL="457200" rtl="0" algn="l">
              <a:spcBef>
                <a:spcPts val="1600"/>
              </a:spcBef>
              <a:spcAft>
                <a:spcPts val="0"/>
              </a:spcAft>
              <a:buNone/>
            </a:pPr>
            <a:r>
              <a:rPr lang="en" sz="900"/>
              <a:t>Fields, B. D., Melott, A. L, Ellis, J, Ertel, A.F., Fry, B. J., Lieberman, B. S., Lui, Z., Miller, J. A., Thomas, B. C., 2020. Supernova triggers for end-Devonian extinctions, </a:t>
            </a:r>
            <a:r>
              <a:rPr i="1" lang="en" sz="900"/>
              <a:t>PNAS. </a:t>
            </a:r>
            <a:r>
              <a:rPr lang="en" sz="900"/>
              <a:t> 117:35,  21008-21010.</a:t>
            </a:r>
            <a:endParaRPr sz="900"/>
          </a:p>
          <a:p>
            <a:pPr indent="-457200" lvl="0" marL="457200" rtl="0" algn="l">
              <a:spcBef>
                <a:spcPts val="1600"/>
              </a:spcBef>
              <a:spcAft>
                <a:spcPts val="0"/>
              </a:spcAft>
              <a:buNone/>
            </a:pPr>
            <a:r>
              <a:rPr lang="en" sz="900"/>
              <a:t>Kravchinsky, V. A., Konstantinov, K. M., Courtillot, V., Savrasov, J. I., Valet, JP., Cherniy, S. D., Mishenin, S. G., Parsotka, B. S., 2001. Palaeomagnetism of East Siberian traps and kimberlites: two new poles and palaeogeographic reconstructions at about , 360 and 250 Ma, Geophysics Journal International, 148, 1-33.</a:t>
            </a:r>
            <a:endParaRPr sz="900"/>
          </a:p>
          <a:p>
            <a:pPr indent="-457200" lvl="0" marL="457200" rtl="0" algn="l">
              <a:spcBef>
                <a:spcPts val="1600"/>
              </a:spcBef>
              <a:spcAft>
                <a:spcPts val="0"/>
              </a:spcAft>
              <a:buNone/>
            </a:pPr>
            <a:r>
              <a:rPr lang="en" sz="900"/>
              <a:t>McGhee Jr., G. R., 1988.  The Late Devonian extinction event: evidence for abrupt ecosystem collapse,  Paleobiology. vol. 14, no. 3, p 250-57</a:t>
            </a:r>
            <a:endParaRPr sz="900"/>
          </a:p>
          <a:p>
            <a:pPr indent="-457200" lvl="0" marL="457200" rtl="0" algn="l">
              <a:spcBef>
                <a:spcPts val="1600"/>
              </a:spcBef>
              <a:spcAft>
                <a:spcPts val="0"/>
              </a:spcAft>
              <a:buNone/>
            </a:pPr>
            <a:r>
              <a:rPr lang="en" sz="900"/>
              <a:t>Mestre, A, 2008. Phanerozoic Biodiversity.svg. &lt;https://commons.wikimedia.org/wiki/File:Phanerozoic_Biodiversity.svg&gt;, accessed Nov 5, 2020.</a:t>
            </a:r>
            <a:endParaRPr sz="900"/>
          </a:p>
          <a:p>
            <a:pPr indent="-457200" lvl="0" marL="457200" rtl="0" algn="l">
              <a:spcBef>
                <a:spcPts val="1600"/>
              </a:spcBef>
              <a:spcAft>
                <a:spcPts val="1600"/>
              </a:spcAft>
              <a:buNone/>
            </a:pPr>
            <a:r>
              <a:rPr lang="en" sz="900"/>
              <a:t>Rohde, R. A., Muller, R. A., 2005. Cycles in fossil diversity, NATURE, vol. 434. P. 208-210.</a:t>
            </a:r>
            <a:endParaRPr sz="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ph type="title"/>
          </p:nvPr>
        </p:nvSpPr>
        <p:spPr>
          <a:xfrm>
            <a:off x="0" y="0"/>
            <a:ext cx="5487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Late Devonian Extinction</a:t>
            </a:r>
            <a:endParaRPr/>
          </a:p>
        </p:txBody>
      </p:sp>
      <p:sp>
        <p:nvSpPr>
          <p:cNvPr id="60" name="Google Shape;60;p14"/>
          <p:cNvSpPr txBox="1"/>
          <p:nvPr/>
        </p:nvSpPr>
        <p:spPr>
          <a:xfrm>
            <a:off x="0" y="2056000"/>
            <a:ext cx="3241800" cy="3087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The Devonian Period</a:t>
            </a:r>
            <a:endParaRPr/>
          </a:p>
          <a:p>
            <a:pPr indent="-317500" lvl="0" marL="457200" rtl="0" algn="l">
              <a:spcBef>
                <a:spcPts val="0"/>
              </a:spcBef>
              <a:spcAft>
                <a:spcPts val="0"/>
              </a:spcAft>
              <a:buSzPts val="1400"/>
              <a:buChar char="●"/>
            </a:pPr>
            <a:r>
              <a:rPr lang="en"/>
              <a:t>E</a:t>
            </a:r>
            <a:r>
              <a:rPr lang="en"/>
              <a:t>xtinction</a:t>
            </a:r>
            <a:r>
              <a:rPr lang="en"/>
              <a:t> Events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Aftermath</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Conclusion</a:t>
            </a:r>
            <a:endParaRPr>
              <a:solidFill>
                <a:schemeClr val="dk1"/>
              </a:solidFill>
            </a:endParaRPr>
          </a:p>
        </p:txBody>
      </p:sp>
      <p:pic>
        <p:nvPicPr>
          <p:cNvPr id="61" name="Google Shape;61;p14"/>
          <p:cNvPicPr preferRelativeResize="0"/>
          <p:nvPr/>
        </p:nvPicPr>
        <p:blipFill>
          <a:blip r:embed="rId3">
            <a:alphaModFix/>
          </a:blip>
          <a:stretch>
            <a:fillRect/>
          </a:stretch>
        </p:blipFill>
        <p:spPr>
          <a:xfrm>
            <a:off x="3102903" y="572704"/>
            <a:ext cx="6041097" cy="4334500"/>
          </a:xfrm>
          <a:prstGeom prst="rect">
            <a:avLst/>
          </a:prstGeom>
          <a:noFill/>
          <a:ln>
            <a:noFill/>
          </a:ln>
        </p:spPr>
      </p:pic>
      <p:sp>
        <p:nvSpPr>
          <p:cNvPr id="62" name="Google Shape;62;p14"/>
          <p:cNvSpPr txBox="1"/>
          <p:nvPr/>
        </p:nvSpPr>
        <p:spPr>
          <a:xfrm>
            <a:off x="3102900" y="4831000"/>
            <a:ext cx="4041900" cy="2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t>DEVONIAN PERIOD - Zdenek Burian, 1956</a:t>
            </a:r>
            <a:endParaRPr sz="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0" y="0"/>
            <a:ext cx="5487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Devonian Period</a:t>
            </a:r>
            <a:endParaRPr/>
          </a:p>
        </p:txBody>
      </p:sp>
      <p:sp>
        <p:nvSpPr>
          <p:cNvPr id="68" name="Google Shape;68;p15"/>
          <p:cNvSpPr txBox="1"/>
          <p:nvPr/>
        </p:nvSpPr>
        <p:spPr>
          <a:xfrm>
            <a:off x="0" y="2056000"/>
            <a:ext cx="3241800" cy="3087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419.2 - 358.9 Mya</a:t>
            </a:r>
            <a:endParaRPr/>
          </a:p>
          <a:p>
            <a:pPr indent="-317500" lvl="0" marL="457200" rtl="0" algn="l">
              <a:spcBef>
                <a:spcPts val="0"/>
              </a:spcBef>
              <a:spcAft>
                <a:spcPts val="0"/>
              </a:spcAft>
              <a:buSzPts val="1400"/>
              <a:buChar char="●"/>
            </a:pPr>
            <a:r>
              <a:rPr lang="en"/>
              <a:t>Age of Fishes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“Fishapods”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High Biodiversity</a:t>
            </a:r>
            <a:endParaRPr>
              <a:solidFill>
                <a:schemeClr val="dk1"/>
              </a:solidFill>
            </a:endParaRPr>
          </a:p>
        </p:txBody>
      </p:sp>
      <p:sp>
        <p:nvSpPr>
          <p:cNvPr id="69" name="Google Shape;69;p15"/>
          <p:cNvSpPr txBox="1"/>
          <p:nvPr/>
        </p:nvSpPr>
        <p:spPr>
          <a:xfrm>
            <a:off x="3102900" y="4831000"/>
            <a:ext cx="4041900" cy="2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t>Tiktaalik rosae </a:t>
            </a:r>
            <a:r>
              <a:rPr lang="en" sz="700"/>
              <a:t>- </a:t>
            </a:r>
            <a:r>
              <a:rPr lang="en" sz="700"/>
              <a:t>Zina Deretsky, National Science Foundation, date unknown</a:t>
            </a:r>
            <a:endParaRPr sz="700"/>
          </a:p>
        </p:txBody>
      </p:sp>
      <p:pic>
        <p:nvPicPr>
          <p:cNvPr id="70" name="Google Shape;70;p15"/>
          <p:cNvPicPr preferRelativeResize="0"/>
          <p:nvPr/>
        </p:nvPicPr>
        <p:blipFill>
          <a:blip r:embed="rId3">
            <a:alphaModFix/>
          </a:blip>
          <a:stretch>
            <a:fillRect/>
          </a:stretch>
        </p:blipFill>
        <p:spPr>
          <a:xfrm>
            <a:off x="3048775" y="821001"/>
            <a:ext cx="6095226" cy="4066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
                                        </p:tgtEl>
                                        <p:attrNameLst>
                                          <p:attrName>style.visibility</p:attrName>
                                        </p:attrNameLst>
                                      </p:cBhvr>
                                      <p:to>
                                        <p:strVal val="visible"/>
                                      </p:to>
                                    </p:set>
                                    <p:animEffect filter="fade" transition="in">
                                      <p:cBhvr>
                                        <p:cTn dur="1000"/>
                                        <p:tgtEl>
                                          <p:spTgt spid="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0" y="0"/>
            <a:ext cx="5487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Devonian Period</a:t>
            </a:r>
            <a:endParaRPr/>
          </a:p>
        </p:txBody>
      </p:sp>
      <p:sp>
        <p:nvSpPr>
          <p:cNvPr id="76" name="Google Shape;76;p16"/>
          <p:cNvSpPr txBox="1"/>
          <p:nvPr/>
        </p:nvSpPr>
        <p:spPr>
          <a:xfrm>
            <a:off x="2375850" y="4831000"/>
            <a:ext cx="4041900" cy="2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t>Rohde and Muller, 2005</a:t>
            </a:r>
            <a:endParaRPr sz="700"/>
          </a:p>
        </p:txBody>
      </p:sp>
      <p:pic>
        <p:nvPicPr>
          <p:cNvPr id="77" name="Google Shape;77;p16"/>
          <p:cNvPicPr preferRelativeResize="0"/>
          <p:nvPr/>
        </p:nvPicPr>
        <p:blipFill>
          <a:blip r:embed="rId3">
            <a:alphaModFix/>
          </a:blip>
          <a:stretch>
            <a:fillRect/>
          </a:stretch>
        </p:blipFill>
        <p:spPr>
          <a:xfrm>
            <a:off x="2375844" y="572700"/>
            <a:ext cx="4392318" cy="42582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000"/>
                                        <p:tgtEl>
                                          <p:spTgt spid="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0" y="0"/>
            <a:ext cx="800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Cause - Astrophysical</a:t>
            </a:r>
            <a:endParaRPr/>
          </a:p>
        </p:txBody>
      </p:sp>
      <p:sp>
        <p:nvSpPr>
          <p:cNvPr id="83" name="Google Shape;83;p17"/>
          <p:cNvSpPr txBox="1"/>
          <p:nvPr/>
        </p:nvSpPr>
        <p:spPr>
          <a:xfrm>
            <a:off x="0" y="1952250"/>
            <a:ext cx="4572000" cy="1239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Bolide impacts</a:t>
            </a:r>
            <a:endParaRPr/>
          </a:p>
          <a:p>
            <a:pPr indent="-317500" lvl="0" marL="457200" rtl="0" algn="l">
              <a:spcBef>
                <a:spcPts val="0"/>
              </a:spcBef>
              <a:spcAft>
                <a:spcPts val="0"/>
              </a:spcAft>
              <a:buSzPts val="1400"/>
              <a:buChar char="●"/>
            </a:pPr>
            <a:r>
              <a:rPr lang="en"/>
              <a:t>Supernova</a:t>
            </a:r>
            <a:endParaRPr/>
          </a:p>
          <a:p>
            <a:pPr indent="-317500" lvl="0" marL="457200" rtl="0" algn="l">
              <a:spcBef>
                <a:spcPts val="0"/>
              </a:spcBef>
              <a:spcAft>
                <a:spcPts val="0"/>
              </a:spcAft>
              <a:buSzPts val="1400"/>
              <a:buChar char="●"/>
            </a:pPr>
            <a:r>
              <a:rPr lang="en"/>
              <a:t>Solar proton events</a:t>
            </a:r>
            <a:endParaRPr/>
          </a:p>
          <a:p>
            <a:pPr indent="-317500" lvl="0" marL="457200" rtl="0" algn="l">
              <a:spcBef>
                <a:spcPts val="0"/>
              </a:spcBef>
              <a:spcAft>
                <a:spcPts val="0"/>
              </a:spcAft>
              <a:buSzPts val="1400"/>
              <a:buChar char="●"/>
            </a:pPr>
            <a:r>
              <a:rPr lang="en"/>
              <a:t>Gamma-ray burst</a:t>
            </a:r>
            <a:endParaRPr/>
          </a:p>
          <a:p>
            <a:pPr indent="-317500" lvl="0" marL="457200" rtl="0" algn="l">
              <a:spcBef>
                <a:spcPts val="0"/>
              </a:spcBef>
              <a:spcAft>
                <a:spcPts val="0"/>
              </a:spcAft>
              <a:buSzPts val="1400"/>
              <a:buChar char="●"/>
            </a:pPr>
            <a:r>
              <a:rPr lang="en"/>
              <a:t>Neutron star merger</a:t>
            </a:r>
            <a:endParaRPr/>
          </a:p>
          <a:p>
            <a:pPr indent="0" lvl="0" marL="0" rtl="0" algn="l">
              <a:spcBef>
                <a:spcPts val="0"/>
              </a:spcBef>
              <a:spcAft>
                <a:spcPts val="0"/>
              </a:spcAft>
              <a:buNone/>
            </a:pPr>
            <a:r>
              <a:t/>
            </a:r>
            <a:endParaRPr/>
          </a:p>
        </p:txBody>
      </p:sp>
      <p:pic>
        <p:nvPicPr>
          <p:cNvPr id="84" name="Google Shape;84;p17"/>
          <p:cNvPicPr preferRelativeResize="0"/>
          <p:nvPr/>
        </p:nvPicPr>
        <p:blipFill>
          <a:blip r:embed="rId3">
            <a:alphaModFix/>
          </a:blip>
          <a:stretch>
            <a:fillRect/>
          </a:stretch>
        </p:blipFill>
        <p:spPr>
          <a:xfrm>
            <a:off x="4005473" y="433664"/>
            <a:ext cx="5138527" cy="4276175"/>
          </a:xfrm>
          <a:prstGeom prst="rect">
            <a:avLst/>
          </a:prstGeom>
          <a:noFill/>
          <a:ln>
            <a:noFill/>
          </a:ln>
        </p:spPr>
      </p:pic>
      <p:sp>
        <p:nvSpPr>
          <p:cNvPr id="85" name="Google Shape;85;p17"/>
          <p:cNvSpPr txBox="1"/>
          <p:nvPr/>
        </p:nvSpPr>
        <p:spPr>
          <a:xfrm>
            <a:off x="4005475" y="4636000"/>
            <a:ext cx="4267200" cy="86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Helix Nebula, NASA / JPL-Caltech / Univ. of Ariz., 2007.  https://www.nasa.gov/mission_pages/spitzer/multimedia/pia09178.html</a:t>
            </a: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0" y="0"/>
            <a:ext cx="800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Cause - Long-Term Climate Change</a:t>
            </a:r>
            <a:endParaRPr/>
          </a:p>
        </p:txBody>
      </p:sp>
      <p:sp>
        <p:nvSpPr>
          <p:cNvPr id="91" name="Google Shape;91;p18"/>
          <p:cNvSpPr txBox="1"/>
          <p:nvPr/>
        </p:nvSpPr>
        <p:spPr>
          <a:xfrm>
            <a:off x="0" y="2057250"/>
            <a:ext cx="4572000" cy="1029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Glaciation</a:t>
            </a:r>
            <a:endParaRPr/>
          </a:p>
          <a:p>
            <a:pPr indent="-317500" lvl="0" marL="457200" rtl="0" algn="l">
              <a:spcBef>
                <a:spcPts val="0"/>
              </a:spcBef>
              <a:spcAft>
                <a:spcPts val="0"/>
              </a:spcAft>
              <a:buSzPts val="1400"/>
              <a:buChar char="●"/>
            </a:pPr>
            <a:r>
              <a:rPr lang="en"/>
              <a:t>Ozone depletion</a:t>
            </a:r>
            <a:endParaRPr/>
          </a:p>
          <a:p>
            <a:pPr indent="-317500" lvl="0" marL="457200" rtl="0" algn="l">
              <a:spcBef>
                <a:spcPts val="0"/>
              </a:spcBef>
              <a:spcAft>
                <a:spcPts val="0"/>
              </a:spcAft>
              <a:buSzPts val="1400"/>
              <a:buChar char="●"/>
            </a:pPr>
            <a:r>
              <a:rPr lang="en"/>
              <a:t>Volcanic activity</a:t>
            </a:r>
            <a:endParaRPr/>
          </a:p>
          <a:p>
            <a:pPr indent="-317500" lvl="0" marL="457200" rtl="0" algn="l">
              <a:spcBef>
                <a:spcPts val="0"/>
              </a:spcBef>
              <a:spcAft>
                <a:spcPts val="0"/>
              </a:spcAft>
              <a:buSzPts val="1400"/>
              <a:buChar char="●"/>
            </a:pPr>
            <a:r>
              <a:rPr lang="en"/>
              <a:t>Sea level change</a:t>
            </a:r>
            <a:endParaRPr sz="900"/>
          </a:p>
          <a:p>
            <a:pPr indent="-317500" lvl="0" marL="457200" rtl="0" algn="l">
              <a:spcBef>
                <a:spcPts val="0"/>
              </a:spcBef>
              <a:spcAft>
                <a:spcPts val="0"/>
              </a:spcAft>
              <a:buSzPts val="1400"/>
              <a:buChar char="●"/>
            </a:pPr>
            <a:r>
              <a:rPr lang="en"/>
              <a:t>Decrease of CO</a:t>
            </a:r>
            <a:r>
              <a:rPr baseline="-25000" lang="en"/>
              <a:t>2</a:t>
            </a:r>
            <a:endParaRPr baseline="-25000"/>
          </a:p>
        </p:txBody>
      </p:sp>
      <p:sp>
        <p:nvSpPr>
          <p:cNvPr id="92" name="Google Shape;92;p18"/>
          <p:cNvSpPr txBox="1"/>
          <p:nvPr/>
        </p:nvSpPr>
        <p:spPr>
          <a:xfrm>
            <a:off x="2652225" y="4205125"/>
            <a:ext cx="4064100" cy="4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Correlation of Late Devonian climate and biotic change.  D.K. Brezinski et al., 2009.</a:t>
            </a:r>
            <a:endParaRPr sz="800"/>
          </a:p>
        </p:txBody>
      </p:sp>
      <p:pic>
        <p:nvPicPr>
          <p:cNvPr id="93" name="Google Shape;93;p18"/>
          <p:cNvPicPr preferRelativeResize="0"/>
          <p:nvPr/>
        </p:nvPicPr>
        <p:blipFill>
          <a:blip r:embed="rId3">
            <a:alphaModFix/>
          </a:blip>
          <a:stretch>
            <a:fillRect/>
          </a:stretch>
        </p:blipFill>
        <p:spPr>
          <a:xfrm>
            <a:off x="2652225" y="844612"/>
            <a:ext cx="6491775" cy="3454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0" y="0"/>
            <a:ext cx="800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Cause - Anoxic events</a:t>
            </a:r>
            <a:endParaRPr/>
          </a:p>
        </p:txBody>
      </p:sp>
      <p:sp>
        <p:nvSpPr>
          <p:cNvPr id="99" name="Google Shape;99;p19"/>
          <p:cNvSpPr txBox="1"/>
          <p:nvPr/>
        </p:nvSpPr>
        <p:spPr>
          <a:xfrm>
            <a:off x="0" y="2357100"/>
            <a:ext cx="4572000" cy="4293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t>Oceanic upwelling</a:t>
            </a:r>
            <a:endParaRPr sz="900">
              <a:solidFill>
                <a:schemeClr val="dk1"/>
              </a:solidFill>
            </a:endParaRPr>
          </a:p>
        </p:txBody>
      </p:sp>
      <p:sp>
        <p:nvSpPr>
          <p:cNvPr id="100" name="Google Shape;100;p19"/>
          <p:cNvSpPr txBox="1"/>
          <p:nvPr/>
        </p:nvSpPr>
        <p:spPr>
          <a:xfrm>
            <a:off x="3020800" y="4603400"/>
            <a:ext cx="4267200" cy="86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Bond et. al., 2004.</a:t>
            </a:r>
            <a:endParaRPr sz="800"/>
          </a:p>
        </p:txBody>
      </p:sp>
      <p:pic>
        <p:nvPicPr>
          <p:cNvPr id="101" name="Google Shape;101;p19"/>
          <p:cNvPicPr preferRelativeResize="0"/>
          <p:nvPr/>
        </p:nvPicPr>
        <p:blipFill>
          <a:blip r:embed="rId3">
            <a:alphaModFix/>
          </a:blip>
          <a:stretch>
            <a:fillRect/>
          </a:stretch>
        </p:blipFill>
        <p:spPr>
          <a:xfrm>
            <a:off x="3206892" y="556401"/>
            <a:ext cx="5937108" cy="4030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0" y="0"/>
            <a:ext cx="800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Aftermath</a:t>
            </a:r>
            <a:endParaRPr/>
          </a:p>
        </p:txBody>
      </p:sp>
      <p:sp>
        <p:nvSpPr>
          <p:cNvPr id="107" name="Google Shape;107;p20"/>
          <p:cNvSpPr txBox="1"/>
          <p:nvPr/>
        </p:nvSpPr>
        <p:spPr>
          <a:xfrm>
            <a:off x="0" y="1952250"/>
            <a:ext cx="3073800" cy="1239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Long term effect on biodiversity</a:t>
            </a:r>
            <a:endParaRPr/>
          </a:p>
          <a:p>
            <a:pPr indent="-317500" lvl="0" marL="457200" rtl="0" algn="l">
              <a:spcBef>
                <a:spcPts val="0"/>
              </a:spcBef>
              <a:spcAft>
                <a:spcPts val="0"/>
              </a:spcAft>
              <a:buSzPts val="1400"/>
              <a:buChar char="●"/>
            </a:pPr>
            <a:r>
              <a:rPr lang="en"/>
              <a:t>Biodiversity did not recover until the </a:t>
            </a:r>
            <a:r>
              <a:rPr lang="en"/>
              <a:t>Cretaceous</a:t>
            </a:r>
            <a:endParaRPr/>
          </a:p>
        </p:txBody>
      </p:sp>
      <p:sp>
        <p:nvSpPr>
          <p:cNvPr id="108" name="Google Shape;108;p20"/>
          <p:cNvSpPr txBox="1"/>
          <p:nvPr/>
        </p:nvSpPr>
        <p:spPr>
          <a:xfrm>
            <a:off x="2543900" y="4475650"/>
            <a:ext cx="5658300" cy="86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Biodiversity during the Phanerozoic.  (Mestre, 2008).  Adapted from Rohde and Muller (2005).</a:t>
            </a:r>
            <a:endParaRPr sz="800"/>
          </a:p>
        </p:txBody>
      </p:sp>
      <p:pic>
        <p:nvPicPr>
          <p:cNvPr id="109" name="Google Shape;109;p20"/>
          <p:cNvPicPr preferRelativeResize="0"/>
          <p:nvPr/>
        </p:nvPicPr>
        <p:blipFill>
          <a:blip r:embed="rId3">
            <a:alphaModFix/>
          </a:blip>
          <a:stretch>
            <a:fillRect/>
          </a:stretch>
        </p:blipFill>
        <p:spPr>
          <a:xfrm>
            <a:off x="2543909" y="620279"/>
            <a:ext cx="6600090" cy="39029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0" y="0"/>
            <a:ext cx="5487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Late Devonian Extinction</a:t>
            </a:r>
            <a:endParaRPr/>
          </a:p>
        </p:txBody>
      </p:sp>
      <p:sp>
        <p:nvSpPr>
          <p:cNvPr id="115" name="Google Shape;115;p21"/>
          <p:cNvSpPr txBox="1"/>
          <p:nvPr/>
        </p:nvSpPr>
        <p:spPr>
          <a:xfrm>
            <a:off x="0" y="2056000"/>
            <a:ext cx="3241800" cy="3087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The Devonian Period</a:t>
            </a:r>
            <a:endParaRPr/>
          </a:p>
          <a:p>
            <a:pPr indent="-317500" lvl="0" marL="457200" rtl="0" algn="l">
              <a:spcBef>
                <a:spcPts val="0"/>
              </a:spcBef>
              <a:spcAft>
                <a:spcPts val="0"/>
              </a:spcAft>
              <a:buSzPts val="1400"/>
              <a:buChar char="●"/>
            </a:pPr>
            <a:r>
              <a:rPr lang="en"/>
              <a:t>Extinction Causes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Aftermath</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Conclusion</a:t>
            </a:r>
            <a:endParaRPr>
              <a:solidFill>
                <a:schemeClr val="dk1"/>
              </a:solidFill>
            </a:endParaRPr>
          </a:p>
        </p:txBody>
      </p:sp>
      <p:sp>
        <p:nvSpPr>
          <p:cNvPr id="116" name="Google Shape;116;p21"/>
          <p:cNvSpPr txBox="1"/>
          <p:nvPr/>
        </p:nvSpPr>
        <p:spPr>
          <a:xfrm>
            <a:off x="2283525" y="4492700"/>
            <a:ext cx="4041900" cy="2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t>Karolina Paszcza, </a:t>
            </a:r>
            <a:r>
              <a:rPr lang="en" sz="700"/>
              <a:t>unknown</a:t>
            </a:r>
            <a:r>
              <a:rPr lang="en" sz="700"/>
              <a:t> date. https://scienceinpoland.pap.pl/en/node/82147</a:t>
            </a:r>
            <a:endParaRPr sz="700"/>
          </a:p>
        </p:txBody>
      </p:sp>
      <p:pic>
        <p:nvPicPr>
          <p:cNvPr id="117" name="Google Shape;117;p21"/>
          <p:cNvPicPr preferRelativeResize="0"/>
          <p:nvPr/>
        </p:nvPicPr>
        <p:blipFill>
          <a:blip r:embed="rId3">
            <a:alphaModFix/>
          </a:blip>
          <a:stretch>
            <a:fillRect/>
          </a:stretch>
        </p:blipFill>
        <p:spPr>
          <a:xfrm>
            <a:off x="2283525" y="650814"/>
            <a:ext cx="6860475" cy="38418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